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4039" r:id="rId4"/>
    <p:sldId id="259" r:id="rId5"/>
    <p:sldId id="4056" r:id="rId6"/>
    <p:sldId id="4055" r:id="rId7"/>
    <p:sldId id="264" r:id="rId8"/>
    <p:sldId id="4048" r:id="rId9"/>
  </p:sldIdLst>
  <p:sldSz cx="18288000" cy="10287000"/>
  <p:notesSz cx="6858000" cy="9144000"/>
  <p:embeddedFontLst>
    <p:embeddedFont>
      <p:font typeface="Avenir Next LT Pro" panose="020B0604020202020204" charset="0"/>
      <p:regular r:id="rId11"/>
      <p:bold r:id="rId12"/>
      <p:italic r:id="rId13"/>
      <p:boldItalic r:id="rId14"/>
    </p:embeddedFont>
    <p:embeddedFont>
      <p:font typeface="Avenir Next LT Pro Light" panose="020B060402020202020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20B0604020202020204" charset="0"/>
      <p:regular r:id="rId21"/>
      <p:bold r:id="rId22"/>
      <p:italic r:id="rId23"/>
      <p:boldItalic r:id="rId24"/>
    </p:embeddedFont>
    <p:embeddedFont>
      <p:font typeface="Montserrat Classic" panose="020B0604020202020204" charset="0"/>
      <p:regular r:id="rId25"/>
    </p:embeddedFont>
    <p:embeddedFont>
      <p:font typeface="Montserrat Classic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0DA258-7E54-85F0-EB32-CD668F729482}" name="Shubhra Rishi/GSL" initials="SR" userId="S::shubhra.r@getsetlearn.info::8ab24b84-8fc1-41e0-8768-29a675e5e0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D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38A3C8-1EBA-4782-BDFB-11244A1D201B}" v="28" dt="2023-04-12T08:48:45.8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2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B5FB6-4F31-468B-98C7-38B25E8CC9FE}" type="datetimeFigureOut">
              <a:rPr lang="en-IN" smtClean="0"/>
              <a:t>12-04-2023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CD1E7-1990-4E17-BBA5-6F0F6D538A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6877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sv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078" b="3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91265">
            <a:off x="-907115" y="-3937553"/>
            <a:ext cx="12199733" cy="1219973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25836">
            <a:off x="3604335" y="7371302"/>
            <a:ext cx="3802155" cy="0"/>
          </a:xfrm>
          <a:prstGeom prst="line">
            <a:avLst/>
          </a:prstGeom>
          <a:ln w="28575" cap="flat">
            <a:solidFill>
              <a:srgbClr val="30115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0" y="8350822"/>
            <a:ext cx="18287996" cy="1936178"/>
            <a:chOff x="0" y="0"/>
            <a:chExt cx="4816592" cy="509940"/>
          </a:xfrm>
          <a:solidFill>
            <a:srgbClr val="7030A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09940"/>
            </a:xfrm>
            <a:custGeom>
              <a:avLst/>
              <a:gdLst/>
              <a:ahLst/>
              <a:cxnLst/>
              <a:rect l="l" t="t" r="r" b="b"/>
              <a:pathLst>
                <a:path w="4816592" h="509940">
                  <a:moveTo>
                    <a:pt x="0" y="0"/>
                  </a:moveTo>
                  <a:lnTo>
                    <a:pt x="4816592" y="0"/>
                  </a:lnTo>
                  <a:lnTo>
                    <a:pt x="4816592" y="509940"/>
                  </a:lnTo>
                  <a:lnTo>
                    <a:pt x="0" y="509940"/>
                  </a:ln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5524"/>
              <a:ext cx="812800" cy="50441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84165" y="1329804"/>
            <a:ext cx="5204338" cy="169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824"/>
              </a:lnSpc>
            </a:pPr>
            <a:r>
              <a:rPr lang="en-US" sz="9874">
                <a:solidFill>
                  <a:srgbClr val="FFFFFF"/>
                </a:solidFill>
                <a:latin typeface="Montserrat Classic Bold"/>
              </a:rPr>
              <a:t>FUTURE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29030" y="7357014"/>
            <a:ext cx="3802109" cy="35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65"/>
              </a:lnSpc>
            </a:pPr>
            <a:r>
              <a:rPr lang="en-US" sz="2046">
                <a:solidFill>
                  <a:srgbClr val="FFFFFF"/>
                </a:solidFill>
                <a:latin typeface="Montserrat Classic"/>
              </a:rPr>
              <a:t>APRIL TO AUGUST 2023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43275" y="6902996"/>
            <a:ext cx="3280681" cy="438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1"/>
              </a:lnSpc>
            </a:pPr>
            <a:r>
              <a:rPr lang="en-US" sz="2600">
                <a:solidFill>
                  <a:srgbClr val="FFFFFF"/>
                </a:solidFill>
                <a:latin typeface="Montserrat Classic"/>
              </a:rPr>
              <a:t>PROGRAM TENURE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49635" y="2885555"/>
            <a:ext cx="7374001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Montserrat"/>
              </a:rPr>
              <a:t>UNICORNS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49635" y="5785604"/>
            <a:ext cx="7630370" cy="91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5"/>
              </a:lnSpc>
            </a:pPr>
            <a:r>
              <a:rPr lang="en-US" sz="2632">
                <a:solidFill>
                  <a:srgbClr val="FFFFFF"/>
                </a:solidFill>
                <a:latin typeface="Montserrat Classic"/>
              </a:rPr>
              <a:t>INDIA'S BIGGEST ENTREPRENEURSHIP TALENT HUNT PLATFORM FOR STUDENTS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1035B4-E718-A1A3-51B4-97386CD0AA10}"/>
              </a:ext>
            </a:extLst>
          </p:cNvPr>
          <p:cNvGrpSpPr/>
          <p:nvPr/>
        </p:nvGrpSpPr>
        <p:grpSpPr>
          <a:xfrm>
            <a:off x="2348585" y="8739645"/>
            <a:ext cx="8483983" cy="1154226"/>
            <a:chOff x="2348585" y="8739645"/>
            <a:chExt cx="8483983" cy="115422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24545" t="26158" r="23640" b="31912"/>
            <a:stretch>
              <a:fillRect/>
            </a:stretch>
          </p:blipFill>
          <p:spPr>
            <a:xfrm>
              <a:off x="4870807" y="8739645"/>
              <a:ext cx="2535737" cy="115422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829101" y="8907610"/>
              <a:ext cx="3003467" cy="837347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2348585" y="9265661"/>
              <a:ext cx="2387540" cy="35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Classic"/>
                </a:rPr>
                <a:t>POWERED BY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949635" y="3993035"/>
            <a:ext cx="7374001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Montserrat"/>
              </a:rPr>
              <a:t>LAUNCHPAD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7773C7CE-4213-CE18-E0F4-3C628DB9396B}"/>
              </a:ext>
            </a:extLst>
          </p:cNvPr>
          <p:cNvSpPr txBox="1"/>
          <p:nvPr/>
        </p:nvSpPr>
        <p:spPr>
          <a:xfrm>
            <a:off x="11529640" y="4954468"/>
            <a:ext cx="5052715" cy="415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50" dirty="0">
                <a:solidFill>
                  <a:srgbClr val="FFFFFF"/>
                </a:solidFill>
                <a:latin typeface="Montserrat Classic"/>
              </a:rPr>
              <a:t>Intel – Get Set Learn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" b="170"/>
          <a:stretch>
            <a:fillRect/>
          </a:stretch>
        </p:blipFill>
        <p:spPr>
          <a:xfrm>
            <a:off x="999258" y="2449015"/>
            <a:ext cx="5157901" cy="342476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491986" y="5873774"/>
            <a:ext cx="5168878" cy="4150580"/>
            <a:chOff x="0" y="0"/>
            <a:chExt cx="1361351" cy="10931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61351" cy="1093157"/>
            </a:xfrm>
            <a:custGeom>
              <a:avLst/>
              <a:gdLst/>
              <a:ahLst/>
              <a:cxnLst/>
              <a:rect l="l" t="t" r="r" b="b"/>
              <a:pathLst>
                <a:path w="1361351" h="1093157">
                  <a:moveTo>
                    <a:pt x="0" y="0"/>
                  </a:moveTo>
                  <a:lnTo>
                    <a:pt x="1361351" y="0"/>
                  </a:lnTo>
                  <a:lnTo>
                    <a:pt x="1361351" y="1093157"/>
                  </a:lnTo>
                  <a:lnTo>
                    <a:pt x="0" y="109315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201" b="201"/>
          <a:stretch>
            <a:fillRect/>
          </a:stretch>
        </p:blipFill>
        <p:spPr>
          <a:xfrm>
            <a:off x="6491986" y="2449015"/>
            <a:ext cx="5157901" cy="342476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972285" y="5852929"/>
            <a:ext cx="5168878" cy="4150580"/>
            <a:chOff x="0" y="0"/>
            <a:chExt cx="1361351" cy="10931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61351" cy="1093157"/>
            </a:xfrm>
            <a:custGeom>
              <a:avLst/>
              <a:gdLst/>
              <a:ahLst/>
              <a:cxnLst/>
              <a:rect l="l" t="t" r="r" b="b"/>
              <a:pathLst>
                <a:path w="1361351" h="1093157">
                  <a:moveTo>
                    <a:pt x="0" y="0"/>
                  </a:moveTo>
                  <a:lnTo>
                    <a:pt x="1361351" y="0"/>
                  </a:lnTo>
                  <a:lnTo>
                    <a:pt x="1361351" y="1093157"/>
                  </a:lnTo>
                  <a:lnTo>
                    <a:pt x="0" y="109315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t="170" b="170"/>
          <a:stretch>
            <a:fillRect/>
          </a:stretch>
        </p:blipFill>
        <p:spPr>
          <a:xfrm>
            <a:off x="11983262" y="2449015"/>
            <a:ext cx="5157901" cy="342476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999258" y="2449015"/>
            <a:ext cx="1778635" cy="837015"/>
            <a:chOff x="0" y="0"/>
            <a:chExt cx="468447" cy="2204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8447" cy="220448"/>
            </a:xfrm>
            <a:custGeom>
              <a:avLst/>
              <a:gdLst/>
              <a:ahLst/>
              <a:cxnLst/>
              <a:rect l="l" t="t" r="r" b="b"/>
              <a:pathLst>
                <a:path w="468447" h="220448">
                  <a:moveTo>
                    <a:pt x="0" y="0"/>
                  </a:moveTo>
                  <a:lnTo>
                    <a:pt x="468447" y="0"/>
                  </a:lnTo>
                  <a:lnTo>
                    <a:pt x="468447" y="220448"/>
                  </a:lnTo>
                  <a:lnTo>
                    <a:pt x="0" y="220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 sz="1800">
                <a:solidFill>
                  <a:srgbClr val="151119"/>
                </a:solidFill>
                <a:latin typeface="Montserrat"/>
              </a:endParaRPr>
            </a:p>
            <a:p>
              <a:r>
                <a:rPr lang="en-US" sz="1800">
                  <a:solidFill>
                    <a:srgbClr val="151119"/>
                  </a:solidFill>
                  <a:latin typeface="Montserrat"/>
                </a:rPr>
                <a:t>PHASE 1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99"/>
                </a:lnSpc>
                <a:spcBef>
                  <a:spcPct val="0"/>
                </a:spcBef>
              </a:pPr>
              <a:endParaRPr lang="en-US" sz="1999">
                <a:solidFill>
                  <a:srgbClr val="151119"/>
                </a:solidFill>
                <a:latin typeface="Montserrat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491260" y="2449015"/>
            <a:ext cx="1778635" cy="837015"/>
            <a:chOff x="0" y="0"/>
            <a:chExt cx="468447" cy="22044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8447" cy="220448"/>
            </a:xfrm>
            <a:custGeom>
              <a:avLst/>
              <a:gdLst/>
              <a:ahLst/>
              <a:cxnLst/>
              <a:rect l="l" t="t" r="r" b="b"/>
              <a:pathLst>
                <a:path w="468447" h="220448">
                  <a:moveTo>
                    <a:pt x="0" y="0"/>
                  </a:moveTo>
                  <a:lnTo>
                    <a:pt x="468447" y="0"/>
                  </a:lnTo>
                  <a:lnTo>
                    <a:pt x="468447" y="220448"/>
                  </a:lnTo>
                  <a:lnTo>
                    <a:pt x="0" y="220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 sz="1800">
                <a:solidFill>
                  <a:srgbClr val="151119"/>
                </a:solidFill>
                <a:latin typeface="Montserrat"/>
              </a:endParaRPr>
            </a:p>
            <a:p>
              <a:r>
                <a:rPr lang="en-US" sz="1800">
                  <a:solidFill>
                    <a:srgbClr val="151119"/>
                  </a:solidFill>
                  <a:latin typeface="Montserrat"/>
                </a:rPr>
                <a:t>PHASE 2</a:t>
              </a:r>
            </a:p>
            <a:p>
              <a:endParaRPr lang="en-I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99"/>
                </a:lnSpc>
                <a:spcBef>
                  <a:spcPct val="0"/>
                </a:spcBef>
              </a:pPr>
              <a:endParaRPr lang="en-US" sz="1999">
                <a:solidFill>
                  <a:srgbClr val="151119"/>
                </a:solidFill>
                <a:latin typeface="Montserrat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983262" y="2449015"/>
            <a:ext cx="1778635" cy="837015"/>
            <a:chOff x="0" y="0"/>
            <a:chExt cx="468447" cy="22044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68447" cy="220448"/>
            </a:xfrm>
            <a:custGeom>
              <a:avLst/>
              <a:gdLst/>
              <a:ahLst/>
              <a:cxnLst/>
              <a:rect l="l" t="t" r="r" b="b"/>
              <a:pathLst>
                <a:path w="468447" h="220448">
                  <a:moveTo>
                    <a:pt x="0" y="0"/>
                  </a:moveTo>
                  <a:lnTo>
                    <a:pt x="468447" y="0"/>
                  </a:lnTo>
                  <a:lnTo>
                    <a:pt x="468447" y="220448"/>
                  </a:lnTo>
                  <a:lnTo>
                    <a:pt x="0" y="220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99"/>
                </a:lnSpc>
                <a:spcBef>
                  <a:spcPct val="0"/>
                </a:spcBef>
              </a:pPr>
              <a:endParaRPr lang="en-US" sz="1999">
                <a:solidFill>
                  <a:srgbClr val="151119"/>
                </a:solidFill>
                <a:latin typeface="Montserrat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99258" y="5873774"/>
            <a:ext cx="5168878" cy="4150580"/>
            <a:chOff x="0" y="0"/>
            <a:chExt cx="1361351" cy="10931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61351" cy="1093157"/>
            </a:xfrm>
            <a:custGeom>
              <a:avLst/>
              <a:gdLst/>
              <a:ahLst/>
              <a:cxnLst/>
              <a:rect l="l" t="t" r="r" b="b"/>
              <a:pathLst>
                <a:path w="1361351" h="1093157">
                  <a:moveTo>
                    <a:pt x="0" y="0"/>
                  </a:moveTo>
                  <a:lnTo>
                    <a:pt x="1361351" y="0"/>
                  </a:lnTo>
                  <a:lnTo>
                    <a:pt x="1361351" y="1093157"/>
                  </a:lnTo>
                  <a:lnTo>
                    <a:pt x="0" y="109315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565932" y="1019175"/>
            <a:ext cx="10400816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F8F8F9"/>
                </a:solidFill>
                <a:latin typeface="Montserrat Classic Bold"/>
              </a:rPr>
              <a:t>PROGRAM &amp; SCHEDULE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028700" y="6854974"/>
            <a:ext cx="5099017" cy="950817"/>
            <a:chOff x="0" y="0"/>
            <a:chExt cx="6798690" cy="1267756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47625"/>
              <a:ext cx="6798690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30115E"/>
                  </a:solidFill>
                  <a:latin typeface="Montserrat"/>
                </a:rPr>
                <a:t>Entrepreneurship Quiz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97992"/>
              <a:ext cx="6798690" cy="569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78"/>
                </a:lnSpc>
              </a:pPr>
              <a:r>
                <a:rPr lang="en-US" sz="1270">
                  <a:solidFill>
                    <a:srgbClr val="30115E"/>
                  </a:solidFill>
                  <a:latin typeface="Montserrat Classic"/>
                </a:rPr>
                <a:t>STUDENTS PARTICIPATE IN A NATIONAL LEVEL </a:t>
              </a:r>
            </a:p>
            <a:p>
              <a:pPr algn="ctr">
                <a:lnSpc>
                  <a:spcPts val="1778"/>
                </a:lnSpc>
              </a:pPr>
              <a:r>
                <a:rPr lang="en-US" sz="1270">
                  <a:solidFill>
                    <a:srgbClr val="30115E"/>
                  </a:solidFill>
                  <a:latin typeface="Montserrat Classic"/>
                </a:rPr>
                <a:t>QUIZ PREPARED BY TIE BANGALORE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376551" y="6854974"/>
            <a:ext cx="5388771" cy="950848"/>
            <a:chOff x="0" y="0"/>
            <a:chExt cx="7185028" cy="1267798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47625"/>
              <a:ext cx="7185028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30115E"/>
                  </a:solidFill>
                  <a:latin typeface="Montserrat"/>
                </a:rPr>
                <a:t>Business Plan Pitch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697992"/>
              <a:ext cx="7185028" cy="56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76"/>
                </a:lnSpc>
              </a:pPr>
              <a:r>
                <a:rPr lang="en-US" sz="1268">
                  <a:solidFill>
                    <a:srgbClr val="30115E"/>
                  </a:solidFill>
                  <a:latin typeface="Montserrat Classic"/>
                </a:rPr>
                <a:t>SHORTLISTED STUDENTS DEVELOP INNOVATIVE</a:t>
              </a:r>
            </a:p>
            <a:p>
              <a:pPr algn="ctr">
                <a:lnSpc>
                  <a:spcPts val="1776"/>
                </a:lnSpc>
              </a:pPr>
              <a:r>
                <a:rPr lang="en-US" sz="1268">
                  <a:solidFill>
                    <a:srgbClr val="30115E"/>
                  </a:solidFill>
                  <a:latin typeface="Montserrat Classic"/>
                </a:rPr>
                <a:t> STARTUP IDEAS &amp; PARTICIPATE IN AN ONLINE PITCH ROUND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972285" y="6883549"/>
            <a:ext cx="5099017" cy="950817"/>
            <a:chOff x="0" y="0"/>
            <a:chExt cx="6798690" cy="1267756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47625"/>
              <a:ext cx="6798690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5B14C4"/>
                  </a:solidFill>
                  <a:latin typeface="Montserrat"/>
                </a:rPr>
                <a:t>Entrepreneurship Bootcamp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697992"/>
              <a:ext cx="6798690" cy="569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78"/>
                </a:lnSpc>
              </a:pPr>
              <a:r>
                <a:rPr lang="en-US" sz="1270">
                  <a:solidFill>
                    <a:srgbClr val="30115E"/>
                  </a:solidFill>
                  <a:latin typeface="Montserrat Classic"/>
                </a:rPr>
                <a:t>SHORTLISTED TEAMS PARTICIPATE IN A 2-DAY </a:t>
              </a:r>
            </a:p>
            <a:p>
              <a:pPr algn="ctr">
                <a:lnSpc>
                  <a:spcPts val="1778"/>
                </a:lnSpc>
              </a:pPr>
              <a:r>
                <a:rPr lang="en-US" sz="1270">
                  <a:solidFill>
                    <a:srgbClr val="30115E"/>
                  </a:solidFill>
                  <a:latin typeface="Montserrat Classic"/>
                </a:rPr>
                <a:t>POWER-PACKED EVENT IN BENGALURU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117966" y="6110374"/>
            <a:ext cx="3221385" cy="53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39"/>
              </a:lnSpc>
              <a:spcBef>
                <a:spcPct val="0"/>
              </a:spcBef>
            </a:pPr>
            <a:r>
              <a:rPr lang="en-US" sz="2899">
                <a:solidFill>
                  <a:srgbClr val="151119"/>
                </a:solidFill>
                <a:latin typeface="Montserrat"/>
              </a:rPr>
              <a:t>10 Apr - 30 June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745981" y="6160540"/>
            <a:ext cx="311741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>
                <a:solidFill>
                  <a:srgbClr val="151119"/>
                </a:solidFill>
                <a:latin typeface="Montserrat"/>
              </a:rPr>
              <a:t>20 May - 15 July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022387" y="6167524"/>
            <a:ext cx="388872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 dirty="0">
                <a:solidFill>
                  <a:srgbClr val="151119"/>
                </a:solidFill>
                <a:latin typeface="Montserrat"/>
              </a:rPr>
              <a:t>9 &amp; 10 August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879008" y="8291439"/>
            <a:ext cx="2617113" cy="144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5"/>
              </a:lnSpc>
            </a:pPr>
            <a:r>
              <a:rPr lang="en-US" sz="1300">
                <a:solidFill>
                  <a:srgbClr val="30115E"/>
                </a:solidFill>
                <a:latin typeface="Montserrat Classic"/>
              </a:rPr>
              <a:t>15,000 STUDENTS </a:t>
            </a:r>
          </a:p>
          <a:p>
            <a:pPr>
              <a:lnSpc>
                <a:spcPts val="2925"/>
              </a:lnSpc>
            </a:pPr>
            <a:r>
              <a:rPr lang="en-US" sz="1300">
                <a:solidFill>
                  <a:srgbClr val="30115E"/>
                </a:solidFill>
                <a:latin typeface="Montserrat Classic"/>
              </a:rPr>
              <a:t>QUALIFIER ROUND</a:t>
            </a:r>
          </a:p>
          <a:p>
            <a:pPr>
              <a:lnSpc>
                <a:spcPts val="2925"/>
              </a:lnSpc>
            </a:pPr>
            <a:r>
              <a:rPr lang="en-US" sz="1300">
                <a:solidFill>
                  <a:srgbClr val="30115E"/>
                </a:solidFill>
                <a:latin typeface="Montserrat Classic"/>
              </a:rPr>
              <a:t>QUIZ CONDUCTED IN SCHOOLS</a:t>
            </a:r>
          </a:p>
          <a:p>
            <a:pPr>
              <a:lnSpc>
                <a:spcPts val="2925"/>
              </a:lnSpc>
            </a:pPr>
            <a:r>
              <a:rPr lang="en-US" sz="1300">
                <a:solidFill>
                  <a:srgbClr val="30115E"/>
                </a:solidFill>
                <a:latin typeface="Montserrat Classic"/>
              </a:rPr>
              <a:t>ONLINE &amp; OMR FORMAT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745981" y="8243814"/>
            <a:ext cx="3000018" cy="140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6"/>
              </a:lnSpc>
            </a:pPr>
            <a:r>
              <a:rPr lang="en-US" sz="1300">
                <a:solidFill>
                  <a:srgbClr val="5B14C4"/>
                </a:solidFill>
                <a:latin typeface="Montserrat Classic"/>
              </a:rPr>
              <a:t>750 STUDENTS </a:t>
            </a:r>
          </a:p>
          <a:p>
            <a:pPr algn="just">
              <a:lnSpc>
                <a:spcPts val="2886"/>
              </a:lnSpc>
            </a:pPr>
            <a:r>
              <a:rPr lang="en-US" sz="1300">
                <a:solidFill>
                  <a:srgbClr val="5B14C4"/>
                </a:solidFill>
                <a:latin typeface="Montserrat Classic"/>
              </a:rPr>
              <a:t>LIVE MENTORING BY TIE EXPERTS </a:t>
            </a:r>
          </a:p>
          <a:p>
            <a:pPr algn="just">
              <a:lnSpc>
                <a:spcPts val="2886"/>
              </a:lnSpc>
            </a:pPr>
            <a:r>
              <a:rPr lang="en-US" sz="1300">
                <a:solidFill>
                  <a:srgbClr val="5B14C4"/>
                </a:solidFill>
                <a:latin typeface="Montserrat Classic"/>
              </a:rPr>
              <a:t>VETTED BY TIE BANGALORE JURY </a:t>
            </a:r>
          </a:p>
          <a:p>
            <a:pPr algn="just">
              <a:lnSpc>
                <a:spcPts val="2886"/>
              </a:lnSpc>
            </a:pPr>
            <a:r>
              <a:rPr lang="en-US" sz="1300">
                <a:solidFill>
                  <a:srgbClr val="5B14C4"/>
                </a:solidFill>
                <a:latin typeface="Montserrat Classic"/>
              </a:rPr>
              <a:t>COMPRISING FOUNDERS AND CEOS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864836" y="8219049"/>
            <a:ext cx="4822270" cy="172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21"/>
              </a:lnSpc>
            </a:pPr>
            <a:r>
              <a:rPr lang="en-US" sz="1300">
                <a:solidFill>
                  <a:srgbClr val="5B14C4"/>
                </a:solidFill>
                <a:latin typeface="Montserrat Classic"/>
              </a:rPr>
              <a:t>50 STUDENTS/25 TEAMS</a:t>
            </a:r>
          </a:p>
          <a:p>
            <a:pPr algn="just">
              <a:lnSpc>
                <a:spcPts val="2821"/>
              </a:lnSpc>
            </a:pPr>
            <a:r>
              <a:rPr lang="en-US" sz="1300">
                <a:solidFill>
                  <a:srgbClr val="5B14C4"/>
                </a:solidFill>
                <a:latin typeface="Montserrat Classic"/>
              </a:rPr>
              <a:t>ELEVATOR PITCHES AND AWARD CEREMONY</a:t>
            </a:r>
          </a:p>
          <a:p>
            <a:pPr algn="just">
              <a:lnSpc>
                <a:spcPts val="2821"/>
              </a:lnSpc>
            </a:pPr>
            <a:r>
              <a:rPr lang="en-US" sz="1300">
                <a:solidFill>
                  <a:srgbClr val="5B14C4"/>
                </a:solidFill>
                <a:latin typeface="Montserrat Classic"/>
              </a:rPr>
              <a:t>1 DAY STARTUP VISIT TO FAMOUS STARTUPS</a:t>
            </a:r>
          </a:p>
          <a:p>
            <a:pPr algn="just">
              <a:lnSpc>
                <a:spcPts val="2821"/>
              </a:lnSpc>
            </a:pPr>
            <a:r>
              <a:rPr lang="en-US" sz="1300">
                <a:solidFill>
                  <a:srgbClr val="5B14C4"/>
                </a:solidFill>
                <a:latin typeface="Montserrat Classic"/>
              </a:rPr>
              <a:t>INSPIRING SESSIONS BY UNICORNS &amp; FOUNDERS </a:t>
            </a:r>
          </a:p>
          <a:p>
            <a:pPr algn="just">
              <a:lnSpc>
                <a:spcPts val="2821"/>
              </a:lnSpc>
            </a:pPr>
            <a:r>
              <a:rPr lang="en-US" sz="1300">
                <a:solidFill>
                  <a:srgbClr val="5B14C4"/>
                </a:solidFill>
                <a:latin typeface="Montserrat Classic"/>
              </a:rPr>
              <a:t>  </a:t>
            </a:r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0175" y="629555"/>
            <a:ext cx="3582848" cy="178889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7413" y="8367639"/>
            <a:ext cx="267270" cy="26727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6938" y="8735019"/>
            <a:ext cx="267270" cy="26727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6938" y="9124665"/>
            <a:ext cx="267270" cy="26727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7413" y="9475714"/>
            <a:ext cx="267270" cy="26727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13307" y="8367639"/>
            <a:ext cx="267270" cy="26727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22832" y="8725494"/>
            <a:ext cx="267270" cy="26727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13307" y="9143862"/>
            <a:ext cx="267270" cy="26727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79431" y="8342874"/>
            <a:ext cx="267270" cy="267270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79431" y="8691298"/>
            <a:ext cx="267270" cy="267270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79431" y="9058773"/>
            <a:ext cx="267270" cy="267270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79431" y="9373668"/>
            <a:ext cx="267270" cy="26727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1EEF2D6-AA0E-7605-29C9-A20ADE1B2784}"/>
              </a:ext>
            </a:extLst>
          </p:cNvPr>
          <p:cNvSpPr txBox="1"/>
          <p:nvPr/>
        </p:nvSpPr>
        <p:spPr>
          <a:xfrm>
            <a:off x="11688719" y="2658170"/>
            <a:ext cx="1715963" cy="418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800">
                <a:solidFill>
                  <a:srgbClr val="151119"/>
                </a:solidFill>
                <a:latin typeface="Montserrat"/>
              </a:rPr>
              <a:t>PHASE 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359AC2F-6CB8-46E8-A9D8-8E40E4A0F9B5}"/>
              </a:ext>
            </a:extLst>
          </p:cNvPr>
          <p:cNvGrpSpPr/>
          <p:nvPr/>
        </p:nvGrpSpPr>
        <p:grpSpPr>
          <a:xfrm>
            <a:off x="744880" y="2039585"/>
            <a:ext cx="4444032" cy="1400747"/>
            <a:chOff x="2987475" y="2255939"/>
            <a:chExt cx="2962688" cy="3278110"/>
          </a:xfrm>
          <a:solidFill>
            <a:schemeClr val="tx1"/>
          </a:solidFill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9BE42DF-9EFE-B34A-9D74-0C4AA6081670}"/>
                </a:ext>
              </a:extLst>
            </p:cNvPr>
            <p:cNvSpPr txBox="1"/>
            <p:nvPr/>
          </p:nvSpPr>
          <p:spPr>
            <a:xfrm>
              <a:off x="3593606" y="2255939"/>
              <a:ext cx="1995085" cy="216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Avenir Next LT Pro Light" panose="020B0304020202020204" pitchFamily="34" charset="0"/>
                  <a:ea typeface="Lato" panose="020F0502020204030203" pitchFamily="34" charset="0"/>
                  <a:cs typeface="Poppins Medium" pitchFamily="2" charset="77"/>
                </a:rPr>
                <a:t>50K</a:t>
              </a:r>
              <a:endParaRPr lang="en-US" sz="8100" b="1">
                <a:solidFill>
                  <a:schemeClr val="bg1"/>
                </a:solidFill>
                <a:latin typeface="Avenir Next LT Pro Light" panose="020B0304020202020204" pitchFamily="34" charset="0"/>
                <a:ea typeface="Lato" panose="020F0502020204030203" pitchFamily="34" charset="0"/>
                <a:cs typeface="Poppins Medium" pitchFamily="2" charset="77"/>
              </a:endParaRPr>
            </a:p>
          </p:txBody>
        </p:sp>
        <p:sp>
          <p:nvSpPr>
            <p:cNvPr id="60" name="Subtitle 2">
              <a:extLst>
                <a:ext uri="{FF2B5EF4-FFF2-40B4-BE49-F238E27FC236}">
                  <a16:creationId xmlns:a16="http://schemas.microsoft.com/office/drawing/2014/main" id="{C9127CB0-C3A2-5D49-8540-F7669842A440}"/>
                </a:ext>
              </a:extLst>
            </p:cNvPr>
            <p:cNvSpPr txBox="1">
              <a:spLocks/>
            </p:cNvSpPr>
            <p:nvPr/>
          </p:nvSpPr>
          <p:spPr>
            <a:xfrm>
              <a:off x="2987475" y="4188309"/>
              <a:ext cx="2962688" cy="134574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63076" tIns="81539" rIns="163076" bIns="81539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3225"/>
                </a:lnSpc>
              </a:pPr>
              <a:r>
                <a:rPr lang="en-US" sz="3000" b="1">
                  <a:solidFill>
                    <a:schemeClr val="bg1"/>
                  </a:solidFill>
                  <a:latin typeface="Avenir Next LT Pro Light" panose="020B0304020202020204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EMAIL SUBSCRIBERS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35B978-2F04-48C1-AC95-71C0F7453F22}"/>
              </a:ext>
            </a:extLst>
          </p:cNvPr>
          <p:cNvGrpSpPr/>
          <p:nvPr/>
        </p:nvGrpSpPr>
        <p:grpSpPr>
          <a:xfrm>
            <a:off x="6829301" y="2027666"/>
            <a:ext cx="4444032" cy="1403569"/>
            <a:chOff x="6826404" y="2330847"/>
            <a:chExt cx="2962688" cy="3870043"/>
          </a:xfrm>
          <a:solidFill>
            <a:srgbClr val="002060"/>
          </a:solidFill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B92495-F900-9645-A228-4BAB4B581D2C}"/>
                </a:ext>
              </a:extLst>
            </p:cNvPr>
            <p:cNvSpPr txBox="1"/>
            <p:nvPr/>
          </p:nvSpPr>
          <p:spPr>
            <a:xfrm>
              <a:off x="7122752" y="2330847"/>
              <a:ext cx="2666340" cy="2545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Avenir Next LT Pro Light" panose="020B0304020202020204" pitchFamily="34" charset="0"/>
                  <a:ea typeface="Lato" panose="020F0502020204030203" pitchFamily="34" charset="0"/>
                  <a:cs typeface="Poppins Medium" pitchFamily="2" charset="77"/>
                </a:rPr>
                <a:t>500 +</a:t>
              </a:r>
            </a:p>
          </p:txBody>
        </p:sp>
        <p:sp>
          <p:nvSpPr>
            <p:cNvPr id="82" name="Subtitle 2">
              <a:extLst>
                <a:ext uri="{FF2B5EF4-FFF2-40B4-BE49-F238E27FC236}">
                  <a16:creationId xmlns:a16="http://schemas.microsoft.com/office/drawing/2014/main" id="{26D71849-3CB7-724D-A367-D4D39B8CDB32}"/>
                </a:ext>
              </a:extLst>
            </p:cNvPr>
            <p:cNvSpPr txBox="1">
              <a:spLocks/>
            </p:cNvSpPr>
            <p:nvPr/>
          </p:nvSpPr>
          <p:spPr>
            <a:xfrm>
              <a:off x="6826404" y="4615342"/>
              <a:ext cx="2962688" cy="15855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163076" tIns="81539" rIns="163076" bIns="81539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3225"/>
                </a:lnSpc>
              </a:pPr>
              <a:r>
                <a:rPr lang="en-US" sz="3000" b="1">
                  <a:solidFill>
                    <a:schemeClr val="bg1"/>
                  </a:solidFill>
                  <a:latin typeface="Avenir Next LT Pro Light" panose="020B0304020202020204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TOP SCHOOLS</a:t>
              </a:r>
            </a:p>
          </p:txBody>
        </p:sp>
      </p:grpSp>
      <p:sp>
        <p:nvSpPr>
          <p:cNvPr id="31" name="Google Shape;179;g1253f5b1f07_0_0">
            <a:extLst>
              <a:ext uri="{FF2B5EF4-FFF2-40B4-BE49-F238E27FC236}">
                <a16:creationId xmlns:a16="http://schemas.microsoft.com/office/drawing/2014/main" id="{5F54A22A-BB95-4ACC-956F-CF81B09F9343}"/>
              </a:ext>
            </a:extLst>
          </p:cNvPr>
          <p:cNvSpPr txBox="1">
            <a:spLocks/>
          </p:cNvSpPr>
          <p:nvPr/>
        </p:nvSpPr>
        <p:spPr>
          <a:xfrm>
            <a:off x="148917" y="569250"/>
            <a:ext cx="18658068" cy="11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ct val="34090"/>
            </a:pPr>
            <a:r>
              <a:rPr lang="en-IN" sz="4400" b="1">
                <a:solidFill>
                  <a:schemeClr val="bg1"/>
                </a:solidFill>
                <a:latin typeface="Montserrat Classic Bold" panose="020B0604020202020204" charset="0"/>
                <a:ea typeface="Roboto Medium"/>
                <a:cs typeface="Roboto Medium"/>
                <a:sym typeface="Roboto Medium"/>
              </a:rPr>
              <a:t>Reach via Get Set Learn, An Arvind Mafatlal Group Company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8BD4133-C26C-4AD6-B127-7334DACFEBC9}"/>
              </a:ext>
            </a:extLst>
          </p:cNvPr>
          <p:cNvGrpSpPr/>
          <p:nvPr/>
        </p:nvGrpSpPr>
        <p:grpSpPr>
          <a:xfrm>
            <a:off x="12920475" y="2029979"/>
            <a:ext cx="4444032" cy="1355998"/>
            <a:chOff x="6826404" y="2357047"/>
            <a:chExt cx="2962688" cy="3896456"/>
          </a:xfrm>
          <a:noFill/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2706EC-A394-4E79-ADEC-3CC23EE01FA7}"/>
                </a:ext>
              </a:extLst>
            </p:cNvPr>
            <p:cNvSpPr txBox="1"/>
            <p:nvPr/>
          </p:nvSpPr>
          <p:spPr>
            <a:xfrm>
              <a:off x="7066103" y="2357047"/>
              <a:ext cx="2666340" cy="26531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Avenir Next LT Pro Light" panose="020B0304020202020204" pitchFamily="34" charset="0"/>
                  <a:ea typeface="Lato" panose="020F0502020204030203" pitchFamily="34" charset="0"/>
                  <a:cs typeface="Poppins Medium" pitchFamily="2" charset="77"/>
                </a:rPr>
                <a:t>75+</a:t>
              </a:r>
            </a:p>
          </p:txBody>
        </p:sp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C0AFC8AD-4A59-4307-AED4-10B115D072A0}"/>
                </a:ext>
              </a:extLst>
            </p:cNvPr>
            <p:cNvSpPr txBox="1">
              <a:spLocks/>
            </p:cNvSpPr>
            <p:nvPr/>
          </p:nvSpPr>
          <p:spPr>
            <a:xfrm>
              <a:off x="6826404" y="4601130"/>
              <a:ext cx="2962688" cy="1652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163076" tIns="81539" rIns="163076" bIns="81539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3225"/>
                </a:lnSpc>
              </a:pPr>
              <a:r>
                <a:rPr lang="en-US" sz="3000" b="1">
                  <a:solidFill>
                    <a:schemeClr val="bg1"/>
                  </a:solidFill>
                  <a:latin typeface="Avenir Next LT Pro Light" panose="020B0304020202020204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LEARNING PARTNERS</a:t>
              </a:r>
            </a:p>
          </p:txBody>
        </p:sp>
      </p:grpSp>
      <p:sp>
        <p:nvSpPr>
          <p:cNvPr id="15" name="Google Shape;209;g1253f5b1f07_0_32">
            <a:extLst>
              <a:ext uri="{FF2B5EF4-FFF2-40B4-BE49-F238E27FC236}">
                <a16:creationId xmlns:a16="http://schemas.microsoft.com/office/drawing/2014/main" id="{C7F2E87A-730A-3148-9CAB-3802027BC7FB}"/>
              </a:ext>
            </a:extLst>
          </p:cNvPr>
          <p:cNvSpPr txBox="1">
            <a:spLocks/>
          </p:cNvSpPr>
          <p:nvPr/>
        </p:nvSpPr>
        <p:spPr>
          <a:xfrm>
            <a:off x="117342" y="3888149"/>
            <a:ext cx="19694658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ct val="115625"/>
            </a:pPr>
            <a:r>
              <a:rPr lang="en-IN" sz="4000" b="1">
                <a:solidFill>
                  <a:schemeClr val="bg1"/>
                </a:solidFill>
                <a:latin typeface="Montserrat Classic Bold" panose="020B0604020202020204" charset="0"/>
                <a:ea typeface="Roboto Medium"/>
                <a:cs typeface="Roboto Medium"/>
                <a:sym typeface="Roboto Medium"/>
              </a:rPr>
              <a:t>Leveraging the AMG Group’s Legacy and Experience in Schools</a:t>
            </a:r>
          </a:p>
          <a:p>
            <a:pPr>
              <a:buSzPct val="115625"/>
            </a:pPr>
            <a:endParaRPr lang="en-IN" sz="4000" b="1">
              <a:solidFill>
                <a:schemeClr val="tx1"/>
              </a:solidFill>
              <a:latin typeface="Avenir Next LT Pro Light" panose="020B0304020202020204" pitchFamily="34" charset="0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002CBE-55B0-2049-BE11-4F00479B8AFD}"/>
              </a:ext>
            </a:extLst>
          </p:cNvPr>
          <p:cNvGrpSpPr/>
          <p:nvPr/>
        </p:nvGrpSpPr>
        <p:grpSpPr>
          <a:xfrm>
            <a:off x="167452" y="5058370"/>
            <a:ext cx="5758394" cy="1837730"/>
            <a:chOff x="2602523" y="2313475"/>
            <a:chExt cx="3838929" cy="467707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6FDBBA6-8E97-C041-87D5-8F4EE22BD6D7}"/>
                </a:ext>
              </a:extLst>
            </p:cNvPr>
            <p:cNvSpPr/>
            <p:nvPr/>
          </p:nvSpPr>
          <p:spPr>
            <a:xfrm>
              <a:off x="2602523" y="2391508"/>
              <a:ext cx="3838929" cy="4248442"/>
            </a:xfrm>
            <a:prstGeom prst="rect">
              <a:avLst/>
            </a:prstGeom>
            <a:noFill/>
            <a:ln w="76200">
              <a:noFill/>
            </a:ln>
            <a:scene3d>
              <a:camera prst="obliqueTopLef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>
                <a:latin typeface="Avenir Next LT Pro Light" panose="020B03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4D4330-FEC0-DB4C-B2E3-BCE037A8FC99}"/>
                </a:ext>
              </a:extLst>
            </p:cNvPr>
            <p:cNvSpPr txBox="1"/>
            <p:nvPr/>
          </p:nvSpPr>
          <p:spPr>
            <a:xfrm>
              <a:off x="3419789" y="2313475"/>
              <a:ext cx="1995085" cy="234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Avenir Next LT Pro Light" panose="020B0304020202020204" pitchFamily="34" charset="0"/>
                  <a:ea typeface="Lato" panose="020F0502020204030203" pitchFamily="34" charset="0"/>
                  <a:cs typeface="Poppins Medium" pitchFamily="2" charset="77"/>
                </a:rPr>
                <a:t>100+</a:t>
              </a:r>
              <a:endParaRPr lang="en-US" sz="8100" b="1">
                <a:solidFill>
                  <a:schemeClr val="bg1"/>
                </a:solidFill>
                <a:latin typeface="Avenir Next LT Pro Light" panose="020B0304020202020204" pitchFamily="34" charset="0"/>
                <a:ea typeface="Lato" panose="020F0502020204030203" pitchFamily="34" charset="0"/>
                <a:cs typeface="Poppins Medium" pitchFamily="2" charset="77"/>
              </a:endParaRPr>
            </a:p>
          </p:txBody>
        </p:sp>
        <p:sp>
          <p:nvSpPr>
            <p:cNvPr id="19" name="Subtitle 2">
              <a:extLst>
                <a:ext uri="{FF2B5EF4-FFF2-40B4-BE49-F238E27FC236}">
                  <a16:creationId xmlns:a16="http://schemas.microsoft.com/office/drawing/2014/main" id="{82C4840B-9232-2D40-90CF-B389FB434AAF}"/>
                </a:ext>
              </a:extLst>
            </p:cNvPr>
            <p:cNvSpPr txBox="1">
              <a:spLocks/>
            </p:cNvSpPr>
            <p:nvPr/>
          </p:nvSpPr>
          <p:spPr>
            <a:xfrm>
              <a:off x="2688064" y="4456548"/>
              <a:ext cx="3561510" cy="253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163076" tIns="81539" rIns="163076" bIns="81539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Clr>
                  <a:schemeClr val="dk1"/>
                </a:buClr>
                <a:buSzPts val="1900"/>
              </a:pPr>
              <a:r>
                <a:rPr lang="en-IN" sz="2700" b="1">
                  <a:solidFill>
                    <a:schemeClr val="bg1"/>
                  </a:solidFill>
                  <a:latin typeface="Avenir Next LT Pro Light" panose="020B0304020202020204" pitchFamily="34" charset="0"/>
                  <a:ea typeface="Nunito"/>
                  <a:cs typeface="Nunito"/>
                  <a:sym typeface="Nunito"/>
                </a:rPr>
                <a:t>YEARS EXPERIENCE WORKING WITH SCHOOLS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46954F-FA69-C24B-B3DD-FF3521D917EE}"/>
              </a:ext>
            </a:extLst>
          </p:cNvPr>
          <p:cNvGrpSpPr/>
          <p:nvPr/>
        </p:nvGrpSpPr>
        <p:grpSpPr>
          <a:xfrm>
            <a:off x="6214735" y="5036021"/>
            <a:ext cx="5795903" cy="1860079"/>
            <a:chOff x="6416693" y="2179915"/>
            <a:chExt cx="3863935" cy="481676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9C6E82-6616-3A43-8ACB-D6DA3F647BF5}"/>
                </a:ext>
              </a:extLst>
            </p:cNvPr>
            <p:cNvSpPr txBox="1"/>
            <p:nvPr/>
          </p:nvSpPr>
          <p:spPr>
            <a:xfrm>
              <a:off x="7066103" y="2179915"/>
              <a:ext cx="2666340" cy="23910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Avenir Next LT Pro Light" panose="020B0304020202020204" pitchFamily="34" charset="0"/>
                  <a:ea typeface="Lato" panose="020F0502020204030203" pitchFamily="34" charset="0"/>
                  <a:cs typeface="Poppins Medium" pitchFamily="2" charset="77"/>
                </a:rPr>
                <a:t>85%</a:t>
              </a:r>
            </a:p>
          </p:txBody>
        </p:sp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id="{54CD2E54-C300-3747-B239-83C8D2A7F574}"/>
                </a:ext>
              </a:extLst>
            </p:cNvPr>
            <p:cNvSpPr txBox="1">
              <a:spLocks/>
            </p:cNvSpPr>
            <p:nvPr/>
          </p:nvSpPr>
          <p:spPr>
            <a:xfrm>
              <a:off x="6416693" y="4418354"/>
              <a:ext cx="3863935" cy="257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163076" tIns="81539" rIns="163076" bIns="81539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buSzPts val="1900"/>
              </a:pPr>
              <a:r>
                <a:rPr lang="en-IN" sz="2700" b="1">
                  <a:solidFill>
                    <a:schemeClr val="bg1"/>
                  </a:solidFill>
                  <a:latin typeface="Avenir Next LT Pro Light" panose="020B0304020202020204" pitchFamily="34" charset="0"/>
                  <a:ea typeface="Nunito"/>
                  <a:cs typeface="Nunito"/>
                  <a:sym typeface="Nunito"/>
                </a:rPr>
                <a:t>MARKET SHARE IN UNIFORMS SUPPLY UNIFORMS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A061E6C-DD6D-6B43-B5D3-112999696C1D}"/>
              </a:ext>
            </a:extLst>
          </p:cNvPr>
          <p:cNvGrpSpPr/>
          <p:nvPr/>
        </p:nvGrpSpPr>
        <p:grpSpPr>
          <a:xfrm>
            <a:off x="12607807" y="5144609"/>
            <a:ext cx="5420060" cy="1729357"/>
            <a:chOff x="10678740" y="-2383247"/>
            <a:chExt cx="3863935" cy="4326147"/>
          </a:xfrm>
          <a:noFill/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D1F8ADA-DC8B-5748-B605-D6DB1FAEB3F9}"/>
                </a:ext>
              </a:extLst>
            </p:cNvPr>
            <p:cNvSpPr txBox="1"/>
            <p:nvPr/>
          </p:nvSpPr>
          <p:spPr>
            <a:xfrm>
              <a:off x="11204764" y="-2383247"/>
              <a:ext cx="2666340" cy="20788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venir Next LT Pro Light" panose="020B0304020202020204" pitchFamily="34" charset="0"/>
                  <a:ea typeface="Lato" panose="020F0502020204030203" pitchFamily="34" charset="0"/>
                  <a:cs typeface="Poppins Medium" pitchFamily="2" charset="77"/>
                </a:rPr>
                <a:t>2500+</a:t>
              </a:r>
            </a:p>
          </p:txBody>
        </p:sp>
        <p:sp>
          <p:nvSpPr>
            <p:cNvPr id="42" name="Subtitle 2">
              <a:extLst>
                <a:ext uri="{FF2B5EF4-FFF2-40B4-BE49-F238E27FC236}">
                  <a16:creationId xmlns:a16="http://schemas.microsoft.com/office/drawing/2014/main" id="{9CA69EAB-2F49-AD46-9B42-8616A75C8AB0}"/>
                </a:ext>
              </a:extLst>
            </p:cNvPr>
            <p:cNvSpPr txBox="1">
              <a:spLocks/>
            </p:cNvSpPr>
            <p:nvPr/>
          </p:nvSpPr>
          <p:spPr>
            <a:xfrm>
              <a:off x="10678740" y="-547853"/>
              <a:ext cx="3863935" cy="2490753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wrap="square" lIns="163076" tIns="81539" rIns="163076" bIns="81539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buSzPts val="1900"/>
              </a:pPr>
              <a:r>
                <a:rPr lang="en-IN" sz="2700" b="1">
                  <a:solidFill>
                    <a:schemeClr val="bg1"/>
                  </a:solidFill>
                  <a:latin typeface="Avenir Next LT Pro Light" panose="020B0304020202020204" pitchFamily="34" charset="0"/>
                  <a:ea typeface="Nunito"/>
                  <a:cs typeface="Nunito"/>
                  <a:sym typeface="Nunito"/>
                </a:rPr>
                <a:t>WORKSHOPS &amp; COURSES CONDUCTED FOR STUDENTS</a:t>
              </a:r>
              <a:endParaRPr lang="en-IN" sz="3000" b="1">
                <a:solidFill>
                  <a:schemeClr val="bg1"/>
                </a:solidFill>
                <a:latin typeface="Avenir Next LT Pro Light" panose="020B0304020202020204" pitchFamily="34" charset="0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1D93B6-00CB-7E4F-86D1-003A0F6AAC22}"/>
              </a:ext>
            </a:extLst>
          </p:cNvPr>
          <p:cNvSpPr txBox="1"/>
          <p:nvPr/>
        </p:nvSpPr>
        <p:spPr>
          <a:xfrm>
            <a:off x="1486034" y="8603680"/>
            <a:ext cx="3409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Avenir Next LT Pro" panose="020B0504020202020204" pitchFamily="34" charset="77"/>
              </a:rPr>
              <a:t>3000+</a:t>
            </a: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D39766E2-E882-2B4C-AE6C-77A13008C9BF}"/>
              </a:ext>
            </a:extLst>
          </p:cNvPr>
          <p:cNvSpPr txBox="1">
            <a:spLocks/>
          </p:cNvSpPr>
          <p:nvPr/>
        </p:nvSpPr>
        <p:spPr>
          <a:xfrm>
            <a:off x="1170075" y="9291229"/>
            <a:ext cx="4444032" cy="603252"/>
          </a:xfrm>
          <a:prstGeom prst="rect">
            <a:avLst/>
          </a:prstGeom>
        </p:spPr>
        <p:txBody>
          <a:bodyPr vert="horz" wrap="square" lIns="163076" tIns="81539" rIns="163076" bIns="81539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900"/>
            </a:pPr>
            <a:r>
              <a:rPr lang="en-IN" sz="2850" b="1">
                <a:solidFill>
                  <a:schemeClr val="bg1"/>
                </a:solidFill>
                <a:latin typeface="Avenir Next LT Pro Light" panose="020B0304020202020204" pitchFamily="34" charset="0"/>
                <a:ea typeface="Nunito"/>
                <a:cs typeface="Nunito"/>
                <a:sym typeface="Nunito"/>
              </a:rPr>
              <a:t>EVENT ATTENDANCE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5B077-AA11-6F4D-8574-593096D0CADF}"/>
              </a:ext>
            </a:extLst>
          </p:cNvPr>
          <p:cNvSpPr txBox="1"/>
          <p:nvPr/>
        </p:nvSpPr>
        <p:spPr>
          <a:xfrm>
            <a:off x="14464139" y="8561292"/>
            <a:ext cx="1941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venir Next LT Pro" panose="020B0504020202020204" pitchFamily="34" charset="77"/>
              </a:rPr>
              <a:t>10+</a:t>
            </a:r>
            <a:endParaRPr lang="en-US" sz="270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66" name="Subtitle 2">
            <a:extLst>
              <a:ext uri="{FF2B5EF4-FFF2-40B4-BE49-F238E27FC236}">
                <a16:creationId xmlns:a16="http://schemas.microsoft.com/office/drawing/2014/main" id="{F9CB063B-A3D2-694A-8D16-92B0DB0F59CD}"/>
              </a:ext>
            </a:extLst>
          </p:cNvPr>
          <p:cNvSpPr txBox="1">
            <a:spLocks/>
          </p:cNvSpPr>
          <p:nvPr/>
        </p:nvSpPr>
        <p:spPr>
          <a:xfrm>
            <a:off x="12744629" y="9359516"/>
            <a:ext cx="5283237" cy="534002"/>
          </a:xfrm>
          <a:prstGeom prst="rect">
            <a:avLst/>
          </a:prstGeom>
        </p:spPr>
        <p:txBody>
          <a:bodyPr vert="horz" wrap="square" lIns="163076" tIns="81539" rIns="163076" bIns="81539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900"/>
            </a:pPr>
            <a:r>
              <a:rPr lang="en-IN" b="1">
                <a:solidFill>
                  <a:schemeClr val="bg1"/>
                </a:solidFill>
                <a:latin typeface="Avenir Next LT Pro Light" panose="020B0304020202020204" pitchFamily="34" charset="0"/>
                <a:ea typeface="Nunito"/>
                <a:cs typeface="Nunito"/>
                <a:sym typeface="Nunito"/>
              </a:rPr>
              <a:t>PRODUCT SHOWCASE SESSIONS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4AEFDB-6322-256E-8417-4E82302D2D76}"/>
              </a:ext>
            </a:extLst>
          </p:cNvPr>
          <p:cNvGrpSpPr/>
          <p:nvPr/>
        </p:nvGrpSpPr>
        <p:grpSpPr>
          <a:xfrm>
            <a:off x="-1137" y="8313012"/>
            <a:ext cx="18287996" cy="1936178"/>
            <a:chOff x="0" y="0"/>
            <a:chExt cx="4816592" cy="509940"/>
          </a:xfrm>
          <a:solidFill>
            <a:schemeClr val="bg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D470C9A-2B38-93BE-B11D-1422E256471E}"/>
                </a:ext>
              </a:extLst>
            </p:cNvPr>
            <p:cNvSpPr/>
            <p:nvPr/>
          </p:nvSpPr>
          <p:spPr>
            <a:xfrm>
              <a:off x="0" y="0"/>
              <a:ext cx="4816592" cy="509940"/>
            </a:xfrm>
            <a:custGeom>
              <a:avLst/>
              <a:gdLst/>
              <a:ahLst/>
              <a:cxnLst/>
              <a:rect l="l" t="t" r="r" b="b"/>
              <a:pathLst>
                <a:path w="4816592" h="509940">
                  <a:moveTo>
                    <a:pt x="0" y="0"/>
                  </a:moveTo>
                  <a:lnTo>
                    <a:pt x="4816592" y="0"/>
                  </a:lnTo>
                  <a:lnTo>
                    <a:pt x="4816592" y="509940"/>
                  </a:lnTo>
                  <a:lnTo>
                    <a:pt x="0" y="509940"/>
                  </a:lnTo>
                  <a:close/>
                </a:path>
              </a:pathLst>
            </a:custGeom>
            <a:solidFill>
              <a:srgbClr val="7030A0"/>
            </a:solidFill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E0A209-EC82-F2A0-C05A-360623B26EE2}"/>
                </a:ext>
              </a:extLst>
            </p:cNvPr>
            <p:cNvSpPr txBox="1"/>
            <p:nvPr/>
          </p:nvSpPr>
          <p:spPr>
            <a:xfrm>
              <a:off x="0" y="9957"/>
              <a:ext cx="812800" cy="499983"/>
            </a:xfrm>
            <a:prstGeom prst="rect">
              <a:avLst/>
            </a:prstGeom>
            <a:solidFill>
              <a:srgbClr val="7030A0"/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27A1B3-7DAF-5C7F-CDE5-2A02051C76B5}"/>
              </a:ext>
            </a:extLst>
          </p:cNvPr>
          <p:cNvGrpSpPr/>
          <p:nvPr/>
        </p:nvGrpSpPr>
        <p:grpSpPr>
          <a:xfrm>
            <a:off x="2348585" y="8739645"/>
            <a:ext cx="8483983" cy="1154226"/>
            <a:chOff x="2348585" y="8739645"/>
            <a:chExt cx="8483983" cy="1154226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B877D5F6-7EFC-EC79-4DF0-120707173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4545" t="26158" r="23640" b="31912"/>
            <a:stretch>
              <a:fillRect/>
            </a:stretch>
          </p:blipFill>
          <p:spPr>
            <a:xfrm>
              <a:off x="4870807" y="8739645"/>
              <a:ext cx="2535737" cy="1154226"/>
            </a:xfrm>
            <a:prstGeom prst="rect">
              <a:avLst/>
            </a:prstGeom>
          </p:spPr>
        </p:pic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323C9132-3FDF-6897-FB9D-D2D1D14F6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829101" y="8907610"/>
              <a:ext cx="3003467" cy="837347"/>
            </a:xfrm>
            <a:prstGeom prst="rect">
              <a:avLst/>
            </a:prstGeom>
          </p:spPr>
        </p:pic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390AD8CD-AF1E-6922-B1BC-684703A8EFE7}"/>
                </a:ext>
              </a:extLst>
            </p:cNvPr>
            <p:cNvSpPr txBox="1"/>
            <p:nvPr/>
          </p:nvSpPr>
          <p:spPr>
            <a:xfrm>
              <a:off x="2348585" y="9265661"/>
              <a:ext cx="2387540" cy="35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 Classic"/>
                </a:rPr>
                <a:t>POWERED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7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472" b="114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6238" y="6296878"/>
            <a:ext cx="6767592" cy="150578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56238" y="8036220"/>
            <a:ext cx="1954907" cy="79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>
                <a:solidFill>
                  <a:srgbClr val="FFFFFF"/>
                </a:solidFill>
                <a:latin typeface="Montserrat"/>
              </a:rPr>
              <a:t>150+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969845" y="4914231"/>
            <a:ext cx="399275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 Classic"/>
              </a:rPr>
              <a:t>STARTUP FOUNDERS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54511" y="8240373"/>
            <a:ext cx="342348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 Classic"/>
              </a:rPr>
              <a:t>TOP SCHOOLS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54511" y="8774089"/>
            <a:ext cx="342895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 Classic"/>
              </a:rPr>
              <a:t>ICSE | CBSE | IB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69845" y="2537681"/>
            <a:ext cx="3992753" cy="109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 Classic"/>
              </a:rPr>
              <a:t>GET A PERFECT LAUNCHPAD TO DEVELOP AND HONE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 Classic"/>
              </a:rPr>
              <a:t>ENTREPRENEURSHIP TALENT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69845" y="5603887"/>
            <a:ext cx="3992753" cy="71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3"/>
              </a:lnSpc>
            </a:pPr>
            <a:r>
              <a:rPr lang="en-US" sz="2073">
                <a:solidFill>
                  <a:srgbClr val="FFFFFF"/>
                </a:solidFill>
                <a:latin typeface="Montserrat Classic"/>
              </a:rPr>
              <a:t>FROM TOP COMPANIES IN BANGALORE /ALL OVER INDIA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6238" y="7907887"/>
            <a:ext cx="7315200" cy="16276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338429" y="3343749"/>
            <a:ext cx="7315200" cy="16276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338429" y="6189291"/>
            <a:ext cx="7315200" cy="162763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56238" y="6089310"/>
            <a:ext cx="2432492" cy="79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>
                <a:solidFill>
                  <a:srgbClr val="FFFFFF"/>
                </a:solidFill>
                <a:latin typeface="Montserrat"/>
              </a:rPr>
              <a:t>15000+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69845" y="1152243"/>
            <a:ext cx="3159409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"/>
              </a:rPr>
              <a:t>Grades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69845" y="6974639"/>
            <a:ext cx="3159409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"/>
              </a:rPr>
              <a:t>250+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59981" y="5972682"/>
            <a:ext cx="3423485" cy="1243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4"/>
              </a:lnSpc>
            </a:pPr>
            <a:r>
              <a:rPr lang="en-US" sz="2403">
                <a:solidFill>
                  <a:srgbClr val="FFFFFF"/>
                </a:solidFill>
                <a:latin typeface="Montserrat Classic"/>
              </a:rPr>
              <a:t>STUDENT PARTICIPATION FROM ALL OVER INDIA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0336" y="515258"/>
            <a:ext cx="7691102" cy="440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Montserrat Classic Bold"/>
              </a:rPr>
              <a:t>LANDMARK OPPORTUNITY FOR YOU TO EMPOWER TOMORROW'S ENTREPRENEURS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69845" y="4101432"/>
            <a:ext cx="3159409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"/>
              </a:rPr>
              <a:t>100+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31427" y="8402118"/>
            <a:ext cx="4227873" cy="108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4"/>
              </a:lnSpc>
            </a:pPr>
            <a:r>
              <a:rPr lang="en-US" sz="2060">
                <a:solidFill>
                  <a:srgbClr val="FFFFFF"/>
                </a:solidFill>
                <a:latin typeface="Montserrat Classic"/>
              </a:rPr>
              <a:t>AND PITCH PRESENTATIONS BY STUDENT TEAMS TO EXCLUSIVE</a:t>
            </a:r>
          </a:p>
          <a:p>
            <a:pPr>
              <a:lnSpc>
                <a:spcPts val="2884"/>
              </a:lnSpc>
            </a:pPr>
            <a:r>
              <a:rPr lang="en-US" sz="2060">
                <a:solidFill>
                  <a:srgbClr val="FFFFFF"/>
                </a:solidFill>
                <a:latin typeface="Montserrat Classic"/>
              </a:rPr>
              <a:t>TIE BANGALORE JURY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69845" y="7720763"/>
            <a:ext cx="342348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 Classic"/>
              </a:rPr>
              <a:t>ORIGINAL IDEAS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072730" y="1932526"/>
            <a:ext cx="342348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 Classic"/>
              </a:rPr>
              <a:t>8-12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38429" y="405224"/>
            <a:ext cx="7315200" cy="16276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E9E3AD5-4717-5DD5-D08F-D751FE5F9F9D}"/>
              </a:ext>
            </a:extLst>
          </p:cNvPr>
          <p:cNvSpPr/>
          <p:nvPr/>
        </p:nvSpPr>
        <p:spPr>
          <a:xfrm>
            <a:off x="601842" y="5051893"/>
            <a:ext cx="8290698" cy="505222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698E41C-4272-CD61-564D-F554FB2D1434}"/>
              </a:ext>
            </a:extLst>
          </p:cNvPr>
          <p:cNvSpPr/>
          <p:nvPr/>
        </p:nvSpPr>
        <p:spPr>
          <a:xfrm>
            <a:off x="12250587" y="-22860"/>
            <a:ext cx="5789551" cy="992124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1256238" y="8261157"/>
            <a:ext cx="2357554" cy="78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 dirty="0">
                <a:solidFill>
                  <a:srgbClr val="FFFFFF"/>
                </a:solidFill>
                <a:latin typeface="Montserrat"/>
              </a:rPr>
              <a:t>Top 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969845" y="5025741"/>
            <a:ext cx="5318155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Montserrat Classic"/>
              </a:rPr>
              <a:t>100+ STARTUP FOUNDERS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54511" y="8240373"/>
            <a:ext cx="342348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 Classic"/>
              </a:rPr>
              <a:t>TOP SCHOOLS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54511" y="8774089"/>
            <a:ext cx="342895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 Classic"/>
              </a:rPr>
              <a:t>ICSE | CBSE | IB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69845" y="5603887"/>
            <a:ext cx="3992753" cy="71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3"/>
              </a:lnSpc>
            </a:pPr>
            <a:r>
              <a:rPr lang="en-US" sz="2000" dirty="0">
                <a:solidFill>
                  <a:srgbClr val="FFFFFF"/>
                </a:solidFill>
                <a:latin typeface="Montserrat Classic"/>
              </a:rPr>
              <a:t>FROM TOP COMPANIES IN BANGALORE /ALL OVER INDIA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6238" y="5793697"/>
            <a:ext cx="2432492" cy="79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 dirty="0">
                <a:solidFill>
                  <a:srgbClr val="FFFFFF"/>
                </a:solidFill>
                <a:latin typeface="Montserrat"/>
              </a:rPr>
              <a:t>Top 75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31427" y="1290817"/>
            <a:ext cx="3159409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Montserrat"/>
              </a:rPr>
              <a:t>STUDENTS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47254" y="6746094"/>
            <a:ext cx="3159409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Montserrat"/>
              </a:rPr>
              <a:t>CONTESTS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0336" y="515258"/>
            <a:ext cx="7691102" cy="1695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Classic Bold"/>
              </a:rPr>
              <a:t>Entrepreneurship Bootcamp in Bengaluru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69845" y="4101432"/>
            <a:ext cx="3992753" cy="627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2800" dirty="0">
                <a:solidFill>
                  <a:srgbClr val="FFFFFF"/>
                </a:solidFill>
                <a:latin typeface="Montserrat"/>
              </a:rPr>
              <a:t>NETWORK WITH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981329" y="8157924"/>
            <a:ext cx="4738904" cy="1439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4"/>
              </a:lnSpc>
            </a:pPr>
            <a:r>
              <a:rPr lang="en-US" sz="2000" dirty="0">
                <a:solidFill>
                  <a:srgbClr val="FFFFFF"/>
                </a:solidFill>
                <a:latin typeface="Montserrat Classic"/>
              </a:rPr>
              <a:t>AND OPPORTUNITY FOR BRAND VISIBILITY &amp; AWARENESS + PARTICIPATE AND NETWORK WITH STARTUP COMMUNITY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69845" y="7586407"/>
            <a:ext cx="5972551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Montserrat Classic"/>
              </a:rPr>
              <a:t>&amp; GIVEAWAYS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77896" y="2365101"/>
            <a:ext cx="4334934" cy="1445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000" dirty="0">
                <a:solidFill>
                  <a:srgbClr val="FFFFFF"/>
                </a:solidFill>
                <a:latin typeface="Montserrat Classic"/>
              </a:rPr>
              <a:t>GO ON A FIELD TRIP TO STARTUPS &amp; FORTUNE 500 COMPANIES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78451" y="5707609"/>
            <a:ext cx="3423485" cy="1694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4"/>
              </a:lnSpc>
            </a:pPr>
            <a:r>
              <a:rPr lang="en-US" sz="2403" dirty="0">
                <a:solidFill>
                  <a:srgbClr val="FFFFFF"/>
                </a:solidFill>
                <a:latin typeface="Montserrat Classic"/>
              </a:rPr>
              <a:t>SHORTLISTED STUDENT TEAMS </a:t>
            </a:r>
          </a:p>
          <a:p>
            <a:pPr>
              <a:lnSpc>
                <a:spcPts val="3364"/>
              </a:lnSpc>
            </a:pPr>
            <a:r>
              <a:rPr lang="en-US" sz="2403" dirty="0">
                <a:solidFill>
                  <a:srgbClr val="FFFFFF"/>
                </a:solidFill>
                <a:latin typeface="Montserrat Classic"/>
              </a:rPr>
              <a:t>PRESENT ELEVATOR PITCHES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C407E4-A80C-E319-8D0A-EA780B2A6A1B}"/>
              </a:ext>
            </a:extLst>
          </p:cNvPr>
          <p:cNvCxnSpPr/>
          <p:nvPr/>
        </p:nvCxnSpPr>
        <p:spPr>
          <a:xfrm>
            <a:off x="1325402" y="6812280"/>
            <a:ext cx="2057878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CF9E727-C99C-426B-B6CB-D89250E0B948}"/>
              </a:ext>
            </a:extLst>
          </p:cNvPr>
          <p:cNvCxnSpPr/>
          <p:nvPr/>
        </p:nvCxnSpPr>
        <p:spPr>
          <a:xfrm>
            <a:off x="1256238" y="9255419"/>
            <a:ext cx="2057878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EDD811-0545-3D22-753D-E07AA4854FAB}"/>
              </a:ext>
            </a:extLst>
          </p:cNvPr>
          <p:cNvCxnSpPr>
            <a:cxnSpLocks/>
          </p:cNvCxnSpPr>
          <p:nvPr/>
        </p:nvCxnSpPr>
        <p:spPr>
          <a:xfrm>
            <a:off x="13041764" y="2131513"/>
            <a:ext cx="2868796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AF0C5A-82C7-2539-2B35-B784A626AD9C}"/>
              </a:ext>
            </a:extLst>
          </p:cNvPr>
          <p:cNvCxnSpPr>
            <a:cxnSpLocks/>
          </p:cNvCxnSpPr>
          <p:nvPr/>
        </p:nvCxnSpPr>
        <p:spPr>
          <a:xfrm>
            <a:off x="12969845" y="4818136"/>
            <a:ext cx="2868796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B302B3-5B44-CA15-920C-55D04FFB672F}"/>
              </a:ext>
            </a:extLst>
          </p:cNvPr>
          <p:cNvCxnSpPr>
            <a:cxnSpLocks/>
          </p:cNvCxnSpPr>
          <p:nvPr/>
        </p:nvCxnSpPr>
        <p:spPr>
          <a:xfrm>
            <a:off x="12969845" y="7457662"/>
            <a:ext cx="2868796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5">
            <a:extLst>
              <a:ext uri="{FF2B5EF4-FFF2-40B4-BE49-F238E27FC236}">
                <a16:creationId xmlns:a16="http://schemas.microsoft.com/office/drawing/2014/main" id="{59F01FFB-2BB3-73D3-988B-9926E47BF338}"/>
              </a:ext>
            </a:extLst>
          </p:cNvPr>
          <p:cNvSpPr txBox="1"/>
          <p:nvPr/>
        </p:nvSpPr>
        <p:spPr>
          <a:xfrm>
            <a:off x="3173574" y="2485924"/>
            <a:ext cx="3888722" cy="466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 dirty="0">
                <a:solidFill>
                  <a:schemeClr val="bg1"/>
                </a:solidFill>
                <a:latin typeface="Montserrat Classic Bold" panose="020B0604020202020204" charset="0"/>
              </a:rPr>
              <a:t>9 &amp; 10 August</a:t>
            </a:r>
          </a:p>
        </p:txBody>
      </p:sp>
    </p:spTree>
    <p:extLst>
      <p:ext uri="{BB962C8B-B14F-4D97-AF65-F5344CB8AC3E}">
        <p14:creationId xmlns:p14="http://schemas.microsoft.com/office/powerpoint/2010/main" val="4044979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31215" r="31215"/>
          <a:stretch>
            <a:fillRect/>
          </a:stretch>
        </p:blipFill>
        <p:spPr>
          <a:xfrm>
            <a:off x="0" y="1439983"/>
            <a:ext cx="4640686" cy="8229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400950" y="1856715"/>
            <a:ext cx="1288704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FFFFFF"/>
                </a:solidFill>
                <a:latin typeface="Montserrat Classic Bold"/>
              </a:rPr>
              <a:t>FUL Deliverables for Partners</a:t>
            </a:r>
            <a:endParaRPr lang="en-US" dirty="0">
              <a:cs typeface="Calibri"/>
            </a:endParaRPr>
          </a:p>
        </p:txBody>
      </p:sp>
      <p:sp>
        <p:nvSpPr>
          <p:cNvPr id="11" name="AutoShape 11"/>
          <p:cNvSpPr/>
          <p:nvPr/>
        </p:nvSpPr>
        <p:spPr>
          <a:xfrm rot="10780364">
            <a:off x="5749170" y="5931020"/>
            <a:ext cx="11673619" cy="0"/>
          </a:xfrm>
          <a:prstGeom prst="line">
            <a:avLst/>
          </a:prstGeom>
          <a:ln w="38100" cap="flat">
            <a:solidFill>
              <a:srgbClr val="FEF9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754138-637C-5CA3-663C-E4E90052C222}"/>
              </a:ext>
            </a:extLst>
          </p:cNvPr>
          <p:cNvSpPr txBox="1"/>
          <p:nvPr/>
        </p:nvSpPr>
        <p:spPr>
          <a:xfrm>
            <a:off x="5120640" y="7567523"/>
            <a:ext cx="1313716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 LT Pro"/>
              </a:rPr>
              <a:t>2-min Video of brand talking about entrepreneurship. This video will feature on the FUL website and social media pages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 LT Pro"/>
              </a:rPr>
              <a:t>Promote Future Unicorns Launchpad Event on </a:t>
            </a:r>
            <a:r>
              <a:rPr lang="en-US" sz="2400" dirty="0" err="1">
                <a:solidFill>
                  <a:schemeClr val="bg1"/>
                </a:solidFill>
                <a:latin typeface="Avenir Next LT Pro"/>
              </a:rPr>
              <a:t>Uolo's</a:t>
            </a:r>
            <a:r>
              <a:rPr lang="en-US" sz="2400" dirty="0">
                <a:solidFill>
                  <a:schemeClr val="bg1"/>
                </a:solidFill>
                <a:latin typeface="Avenir Next LT Pro"/>
              </a:rPr>
              <a:t> social media (GSL will share creative)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 LT Pro"/>
              </a:rPr>
              <a:t>Share options for giveaways to be included as part of STEM Entrepreneurship Cell Kit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 LT Pro"/>
              </a:rPr>
              <a:t>Promoting 1 announcement on </a:t>
            </a:r>
            <a:r>
              <a:rPr lang="en-US" sz="2400" dirty="0" err="1">
                <a:solidFill>
                  <a:schemeClr val="bg1"/>
                </a:solidFill>
                <a:latin typeface="Avenir Next LT Pro"/>
              </a:rPr>
              <a:t>instagram</a:t>
            </a:r>
            <a:r>
              <a:rPr lang="en-US" sz="2400" dirty="0">
                <a:solidFill>
                  <a:schemeClr val="bg1"/>
                </a:solidFill>
                <a:latin typeface="Avenir Next LT Pro"/>
              </a:rPr>
              <a:t>/social media handles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8CB930-54D1-7696-E11A-F515CC0DF3B8}"/>
              </a:ext>
            </a:extLst>
          </p:cNvPr>
          <p:cNvSpPr txBox="1"/>
          <p:nvPr/>
        </p:nvSpPr>
        <p:spPr>
          <a:xfrm>
            <a:off x="5443268" y="3245984"/>
            <a:ext cx="1281453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 LT Pro"/>
              </a:rPr>
              <a:t> Logo integration on FUL collaterals [ brochure, website, other collaterals ]</a:t>
            </a: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 LT Pro"/>
              </a:rPr>
              <a:t> 15-mins slot as a speaker at the Entrepreneurship Bootcamp/Business Pitch Presentations </a:t>
            </a: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 LT Pro"/>
              </a:rPr>
              <a:t>  Include giveaways in our FUL STEM Entrepreneurship Cell Kit to schools on the final  </a:t>
            </a:r>
          </a:p>
          <a:p>
            <a:r>
              <a:rPr lang="en-US" sz="2400" dirty="0">
                <a:solidFill>
                  <a:schemeClr val="bg1"/>
                </a:solidFill>
                <a:latin typeface="Avenir Next LT Pro"/>
              </a:rPr>
              <a:t>event day [ 25 teams/schools ]</a:t>
            </a: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 LT Pro"/>
              </a:rPr>
              <a:t> Social media coverage and PR coverage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1B79FEE5-8943-156C-1B55-4B83CB2FB387}"/>
              </a:ext>
            </a:extLst>
          </p:cNvPr>
          <p:cNvSpPr txBox="1"/>
          <p:nvPr/>
        </p:nvSpPr>
        <p:spPr>
          <a:xfrm>
            <a:off x="5573478" y="6256186"/>
            <a:ext cx="1184921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FFFFFF"/>
                </a:solidFill>
                <a:latin typeface="Montserrat Classic Bold"/>
              </a:rPr>
              <a:t>Expectations from Partners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001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265">
            <a:off x="-3521140" y="-4133286"/>
            <a:ext cx="12199733" cy="121997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692039" y="1028700"/>
            <a:ext cx="3483491" cy="3038220"/>
            <a:chOff x="0" y="0"/>
            <a:chExt cx="4644655" cy="40509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6228" r="16228"/>
            <a:stretch>
              <a:fillRect/>
            </a:stretch>
          </p:blipFill>
          <p:spPr>
            <a:xfrm>
              <a:off x="0" y="0"/>
              <a:ext cx="4644655" cy="405096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251555" y="1028700"/>
            <a:ext cx="3512446" cy="3038220"/>
            <a:chOff x="0" y="0"/>
            <a:chExt cx="4683261" cy="405096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6998" r="16998"/>
            <a:stretch>
              <a:fillRect/>
            </a:stretch>
          </p:blipFill>
          <p:spPr>
            <a:xfrm>
              <a:off x="0" y="0"/>
              <a:ext cx="4683261" cy="405096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865394" y="4600320"/>
            <a:ext cx="3448939" cy="2175227"/>
            <a:chOff x="0" y="0"/>
            <a:chExt cx="4598585" cy="290030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5027" r="5027"/>
            <a:stretch>
              <a:fillRect/>
            </a:stretch>
          </p:blipFill>
          <p:spPr>
            <a:xfrm>
              <a:off x="0" y="0"/>
              <a:ext cx="4598585" cy="2900303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8865394" y="7507490"/>
            <a:ext cx="3448939" cy="2265917"/>
            <a:chOff x="0" y="0"/>
            <a:chExt cx="4598585" cy="302122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5193" r="5193"/>
            <a:stretch>
              <a:fillRect/>
            </a:stretch>
          </p:blipFill>
          <p:spPr>
            <a:xfrm>
              <a:off x="0" y="0"/>
              <a:ext cx="4598585" cy="3021223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3251555" y="4600320"/>
            <a:ext cx="3512446" cy="2373347"/>
            <a:chOff x="0" y="0"/>
            <a:chExt cx="4683261" cy="3164463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l="8067" r="8067"/>
            <a:stretch>
              <a:fillRect/>
            </a:stretch>
          </p:blipFill>
          <p:spPr>
            <a:xfrm>
              <a:off x="0" y="0"/>
              <a:ext cx="4683261" cy="3164463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3251555" y="7533835"/>
            <a:ext cx="3512446" cy="2239572"/>
            <a:chOff x="0" y="0"/>
            <a:chExt cx="4683261" cy="2986096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 l="5418" r="5418"/>
            <a:stretch>
              <a:fillRect/>
            </a:stretch>
          </p:blipFill>
          <p:spPr>
            <a:xfrm>
              <a:off x="0" y="0"/>
              <a:ext cx="4683261" cy="2986096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1062257" y="3728082"/>
            <a:ext cx="7357367" cy="448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7000">
                <a:solidFill>
                  <a:srgbClr val="FEF9EF"/>
                </a:solidFill>
                <a:latin typeface="Montserrat Classic"/>
              </a:rPr>
              <a:t>GLIMPSES FROM </a:t>
            </a:r>
            <a:r>
              <a:rPr lang="en-US" sz="7000" err="1">
                <a:solidFill>
                  <a:srgbClr val="FEF9EF"/>
                </a:solidFill>
                <a:latin typeface="Montserrat Classic"/>
              </a:rPr>
              <a:t>TiE</a:t>
            </a:r>
            <a:r>
              <a:rPr lang="en-US" sz="7000">
                <a:solidFill>
                  <a:srgbClr val="FEF9EF"/>
                </a:solidFill>
                <a:latin typeface="Montserrat Classic"/>
              </a:rPr>
              <a:t> and GSL BANGALORE PAST EVENTS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8174477"/>
            <a:ext cx="7357367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 spc="57">
                <a:solidFill>
                  <a:srgbClr val="FFFFFF"/>
                </a:solidFill>
                <a:latin typeface="Tenor Sans Bold"/>
              </a:rPr>
              <a:t>Entrepreneurship and startup events attended by business dignitaries such as Nandan Nilekani, Byju Raveendran, Madan Padki, Mohandas Pai, Captain Gopinath, among others.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8700" y="758920"/>
            <a:ext cx="3582848" cy="17888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71586" y="6163745"/>
            <a:ext cx="331603" cy="2550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087"/>
          <a:stretch>
            <a:fillRect/>
          </a:stretch>
        </p:blipFill>
        <p:spPr>
          <a:xfrm>
            <a:off x="10501178" y="5584272"/>
            <a:ext cx="334262" cy="40807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104288" y="2926487"/>
            <a:ext cx="12834280" cy="866048"/>
            <a:chOff x="192509" y="-326"/>
            <a:chExt cx="5788965" cy="407051"/>
          </a:xfrm>
        </p:grpSpPr>
        <p:sp>
          <p:nvSpPr>
            <p:cNvPr id="6" name="Freeform 6"/>
            <p:cNvSpPr/>
            <p:nvPr/>
          </p:nvSpPr>
          <p:spPr>
            <a:xfrm>
              <a:off x="203200" y="-326"/>
              <a:ext cx="5656063" cy="407051"/>
            </a:xfrm>
            <a:custGeom>
              <a:avLst/>
              <a:gdLst/>
              <a:ahLst/>
              <a:cxnLst/>
              <a:rect l="l" t="t" r="r" b="b"/>
              <a:pathLst>
                <a:path w="5656063" h="407051">
                  <a:moveTo>
                    <a:pt x="5656063" y="326"/>
                  </a:moveTo>
                  <a:cubicBezTo>
                    <a:pt x="5583250" y="0"/>
                    <a:pt x="5515828" y="38659"/>
                    <a:pt x="5479327" y="101663"/>
                  </a:cubicBezTo>
                  <a:cubicBezTo>
                    <a:pt x="5442827" y="164667"/>
                    <a:pt x="5442827" y="242385"/>
                    <a:pt x="5479327" y="305389"/>
                  </a:cubicBezTo>
                  <a:cubicBezTo>
                    <a:pt x="5515828" y="368393"/>
                    <a:pt x="5583250" y="407052"/>
                    <a:pt x="5656063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59A3D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92509" y="22429"/>
              <a:ext cx="5788965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Montserrat"/>
                </a:rPr>
                <a:t>Get in touch with us about event participation opportunities today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84753" y="5067300"/>
            <a:ext cx="331603" cy="3316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70444" y="4491064"/>
            <a:ext cx="7165862" cy="357786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33138" y="1718635"/>
            <a:ext cx="15021725" cy="73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500">
                <a:solidFill>
                  <a:srgbClr val="F8F8F9"/>
                </a:solidFill>
                <a:latin typeface="Montserrat Classic Bold"/>
              </a:rPr>
              <a:t>LET'S WORK TOGETHER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12326" y="5980325"/>
            <a:ext cx="5705776" cy="438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</a:rPr>
              <a:t>shubhra.r@getsetlearn.info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12326" y="5445486"/>
            <a:ext cx="2983701" cy="438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</a:rPr>
              <a:t>9967058105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72000" y="7534548"/>
            <a:ext cx="5566975" cy="438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</a:rPr>
              <a:t>www.futureunicorns.com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12326" y="4958449"/>
            <a:ext cx="1966971" cy="438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</a:rPr>
              <a:t>Shubhra Rishi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 l="24545" t="26158" r="23640" b="31912"/>
          <a:stretch>
            <a:fillRect/>
          </a:stretch>
        </p:blipFill>
        <p:spPr>
          <a:xfrm>
            <a:off x="3585507" y="8130159"/>
            <a:ext cx="2535737" cy="11542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460621" y="8288598"/>
            <a:ext cx="3003467" cy="837347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454056" y="8646650"/>
            <a:ext cx="2387540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8F8F9"/>
                </a:solidFill>
                <a:latin typeface="Montserrat Classic"/>
              </a:rPr>
              <a:t>POWERED BY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00F621D-8DD0-FEA2-D115-30323636C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78432" y="8219342"/>
            <a:ext cx="331603" cy="255033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B2F3E35D-C7F3-1AA6-A8E1-C4C6CF36E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087"/>
          <a:stretch>
            <a:fillRect/>
          </a:stretch>
        </p:blipFill>
        <p:spPr>
          <a:xfrm>
            <a:off x="10508024" y="7639869"/>
            <a:ext cx="334262" cy="408071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5A0F285B-9CC1-2B41-1EBE-89D3D4224B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91599" y="7122897"/>
            <a:ext cx="331603" cy="331603"/>
          </a:xfrm>
          <a:prstGeom prst="rect">
            <a:avLst/>
          </a:prstGeom>
        </p:spPr>
      </p:pic>
      <p:sp>
        <p:nvSpPr>
          <p:cNvPr id="21" name="TextBox 11">
            <a:extLst>
              <a:ext uri="{FF2B5EF4-FFF2-40B4-BE49-F238E27FC236}">
                <a16:creationId xmlns:a16="http://schemas.microsoft.com/office/drawing/2014/main" id="{3BD80180-1270-AF07-2358-34E352E8B5F5}"/>
              </a:ext>
            </a:extLst>
          </p:cNvPr>
          <p:cNvSpPr txBox="1"/>
          <p:nvPr/>
        </p:nvSpPr>
        <p:spPr>
          <a:xfrm>
            <a:off x="11019172" y="7977771"/>
            <a:ext cx="5705776" cy="438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pradeep.r@getsetlearn.info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EAA43752-5529-1052-252F-2694CD92D979}"/>
              </a:ext>
            </a:extLst>
          </p:cNvPr>
          <p:cNvSpPr txBox="1"/>
          <p:nvPr/>
        </p:nvSpPr>
        <p:spPr>
          <a:xfrm>
            <a:off x="11019172" y="7501083"/>
            <a:ext cx="2983701" cy="438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9663699916</a:t>
            </a:r>
            <a:endParaRPr lang="en-US" dirty="0"/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9B255DC0-70B6-454B-6F7F-15EFA6D3A351}"/>
              </a:ext>
            </a:extLst>
          </p:cNvPr>
          <p:cNvSpPr txBox="1"/>
          <p:nvPr/>
        </p:nvSpPr>
        <p:spPr>
          <a:xfrm>
            <a:off x="11019172" y="7014046"/>
            <a:ext cx="1966971" cy="438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Pradeep Ragav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</Words>
  <Application>Microsoft Office PowerPoint</Application>
  <PresentationFormat>Custom</PresentationFormat>
  <Paragraphs>114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Calibri</vt:lpstr>
      <vt:lpstr>Avenir Next LT Pro</vt:lpstr>
      <vt:lpstr>Montserrat</vt:lpstr>
      <vt:lpstr>Arial</vt:lpstr>
      <vt:lpstr>Tenor Sans Bold</vt:lpstr>
      <vt:lpstr>Montserrat Classic Bold</vt:lpstr>
      <vt:lpstr>Montserrat Classic</vt:lpstr>
      <vt:lpstr>Avenir Next LT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Modern Festival Music Presentation</dc:title>
  <dc:creator>Shubhra Rishi</dc:creator>
  <cp:lastModifiedBy>Shubhra Rishi/GSL</cp:lastModifiedBy>
  <cp:revision>111</cp:revision>
  <dcterms:created xsi:type="dcterms:W3CDTF">2006-08-16T00:00:00Z</dcterms:created>
  <dcterms:modified xsi:type="dcterms:W3CDTF">2023-04-12T08:50:07Z</dcterms:modified>
  <dc:identifier>DAFWz9MNGPY</dc:identifier>
</cp:coreProperties>
</file>